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"/>
  </p:notesMasterIdLst>
  <p:handoutMasterIdLst>
    <p:handoutMasterId r:id="rId7"/>
  </p:handoutMasterIdLst>
  <p:sldIdLst>
    <p:sldId id="256" r:id="rId2"/>
    <p:sldId id="257" r:id="rId3"/>
    <p:sldId id="258" r:id="rId4"/>
    <p:sldId id="259" r:id="rId5"/>
  </p:sldIdLst>
  <p:sldSz cx="6858000" cy="9144000" type="screen4x3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55B3216-7E36-4A06-8920-FBE81790F004}" v="3" dt="2022-03-31T13:56:03.51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04" autoAdjust="0"/>
    <p:restoredTop sz="94660"/>
  </p:normalViewPr>
  <p:slideViewPr>
    <p:cSldViewPr>
      <p:cViewPr>
        <p:scale>
          <a:sx n="90" d="100"/>
          <a:sy n="90" d="100"/>
        </p:scale>
        <p:origin x="1192" y="4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52" d="100"/>
          <a:sy n="52" d="100"/>
        </p:scale>
        <p:origin x="2862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handoutMaster" Target="handoutMasters/handoutMaster1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CF139A68-97DD-446B-9FC2-2107CD2BD17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99597ACF-73F0-486F-90FE-35C57EEC498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C6BE840-D226-41CA-B122-A648DE10E470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892B5FB3-18B1-4DCD-91A7-17DE557FF70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F92913D4-C9E2-475A-BC28-B22EFE1CB7F2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9519C7B-ED1B-448B-BD34-1014BECA8FA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8936642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145F6A0-E7B8-43B8-9CBB-1E57008A6307}" type="datetimeFigureOut">
              <a:rPr lang="fr-FR" smtClean="0"/>
              <a:t>31/03/2022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2271713" y="1143000"/>
            <a:ext cx="231457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72358B6-9888-46AE-B8BC-8BE462CAE63F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97162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4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32" name="Forme libre 31"/>
          <p:cNvSpPr/>
          <p:nvPr userDrawn="1"/>
        </p:nvSpPr>
        <p:spPr>
          <a:xfrm>
            <a:off x="-15192" y="935389"/>
            <a:ext cx="376518" cy="147918"/>
          </a:xfrm>
          <a:custGeom>
            <a:avLst/>
            <a:gdLst>
              <a:gd name="connsiteX0" fmla="*/ 0 w 376518"/>
              <a:gd name="connsiteY0" fmla="*/ 0 h 147918"/>
              <a:gd name="connsiteX1" fmla="*/ 376518 w 376518"/>
              <a:gd name="connsiteY1" fmla="*/ 0 h 147918"/>
              <a:gd name="connsiteX2" fmla="*/ 376518 w 376518"/>
              <a:gd name="connsiteY2" fmla="*/ 147918 h 147918"/>
              <a:gd name="connsiteX3" fmla="*/ 0 w 376518"/>
              <a:gd name="connsiteY3" fmla="*/ 0 h 1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18" h="147918">
                <a:moveTo>
                  <a:pt x="0" y="0"/>
                </a:moveTo>
                <a:lnTo>
                  <a:pt x="376518" y="0"/>
                </a:lnTo>
                <a:lnTo>
                  <a:pt x="376518" y="147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Organigramme : Processus 32"/>
          <p:cNvSpPr/>
          <p:nvPr userDrawn="1"/>
        </p:nvSpPr>
        <p:spPr>
          <a:xfrm>
            <a:off x="-1745" y="731560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34" name="Organigramme : Processus 33"/>
          <p:cNvSpPr/>
          <p:nvPr userDrawn="1"/>
        </p:nvSpPr>
        <p:spPr>
          <a:xfrm>
            <a:off x="330911" y="443528"/>
            <a:ext cx="2034730" cy="79208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35" name="Connecteur droit 34"/>
          <p:cNvCxnSpPr/>
          <p:nvPr userDrawn="1"/>
        </p:nvCxnSpPr>
        <p:spPr>
          <a:xfrm>
            <a:off x="97898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 userDrawn="1"/>
        </p:nvSpPr>
        <p:spPr>
          <a:xfrm>
            <a:off x="1101614" y="467544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H</a:t>
            </a:r>
          </a:p>
        </p:txBody>
      </p:sp>
      <p:sp>
        <p:nvSpPr>
          <p:cNvPr id="37" name="ZoneTexte 36"/>
          <p:cNvSpPr txBox="1"/>
          <p:nvPr userDrawn="1"/>
        </p:nvSpPr>
        <p:spPr>
          <a:xfrm>
            <a:off x="1821694" y="47973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38" name="ZoneTexte 37"/>
          <p:cNvSpPr txBox="1"/>
          <p:nvPr userDrawn="1"/>
        </p:nvSpPr>
        <p:spPr>
          <a:xfrm>
            <a:off x="453542" y="48734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E</a:t>
            </a:r>
          </a:p>
        </p:txBody>
      </p:sp>
      <p:cxnSp>
        <p:nvCxnSpPr>
          <p:cNvPr id="39" name="Connecteur droit 38"/>
          <p:cNvCxnSpPr/>
          <p:nvPr userDrawn="1"/>
        </p:nvCxnSpPr>
        <p:spPr>
          <a:xfrm>
            <a:off x="169906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 userDrawn="1"/>
        </p:nvSpPr>
        <p:spPr>
          <a:xfrm>
            <a:off x="2477459" y="731560"/>
            <a:ext cx="3974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</a:rPr>
              <a:t>Hygiène    Environnement    Management </a:t>
            </a:r>
          </a:p>
        </p:txBody>
      </p:sp>
      <p:sp>
        <p:nvSpPr>
          <p:cNvPr id="41" name="Pentagone 40"/>
          <p:cNvSpPr/>
          <p:nvPr userDrawn="1"/>
        </p:nvSpPr>
        <p:spPr>
          <a:xfrm>
            <a:off x="318238" y="732766"/>
            <a:ext cx="115686" cy="214818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2" name="Image 41"/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60" y="83488"/>
            <a:ext cx="837236" cy="563523"/>
          </a:xfrm>
          <a:prstGeom prst="rect">
            <a:avLst/>
          </a:prstGeom>
        </p:spPr>
      </p:pic>
      <p:grpSp>
        <p:nvGrpSpPr>
          <p:cNvPr id="2" name="Groupe 1"/>
          <p:cNvGrpSpPr/>
          <p:nvPr userDrawn="1"/>
        </p:nvGrpSpPr>
        <p:grpSpPr>
          <a:xfrm>
            <a:off x="9468" y="8532440"/>
            <a:ext cx="6854400" cy="529570"/>
            <a:chOff x="9468" y="8532440"/>
            <a:chExt cx="6854400" cy="529570"/>
          </a:xfrm>
        </p:grpSpPr>
        <p:sp>
          <p:nvSpPr>
            <p:cNvPr id="44" name="Rectangle 43"/>
            <p:cNvSpPr/>
            <p:nvPr/>
          </p:nvSpPr>
          <p:spPr>
            <a:xfrm>
              <a:off x="9468" y="8532440"/>
              <a:ext cx="6854400" cy="5295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50800" dist="38100" dir="13500000" algn="b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1" name="ZoneTexte 50"/>
            <p:cNvSpPr txBox="1"/>
            <p:nvPr/>
          </p:nvSpPr>
          <p:spPr>
            <a:xfrm>
              <a:off x="4797152" y="8609549"/>
              <a:ext cx="1841416" cy="447197"/>
            </a:xfrm>
            <a:prstGeom prst="rect">
              <a:avLst/>
            </a:prstGeom>
            <a:noFill/>
          </p:spPr>
          <p:txBody>
            <a:bodyPr wrap="square" lIns="77111" tIns="38556" rIns="77111" bIns="38556" rtlCol="0">
              <a:spAutoFit/>
            </a:bodyPr>
            <a:lstStyle/>
            <a:p>
              <a:r>
                <a:rPr lang="fr-FR" sz="800" i="1" dirty="0">
                  <a:latin typeface="Calibri" panose="020F0502020204030204" pitchFamily="34" charset="0"/>
                </a:rPr>
                <a:t>Ce document est confidentiel. Toute reproduction, même partielle est interdite.</a:t>
              </a:r>
            </a:p>
          </p:txBody>
        </p:sp>
      </p:grpSp>
      <p:sp>
        <p:nvSpPr>
          <p:cNvPr id="30" name="Rectangle 29"/>
          <p:cNvSpPr/>
          <p:nvPr userDrawn="1"/>
        </p:nvSpPr>
        <p:spPr>
          <a:xfrm rot="21419042">
            <a:off x="4984400" y="771237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 userDrawn="1"/>
        </p:nvSpPr>
        <p:spPr>
          <a:xfrm rot="21336737">
            <a:off x="6034285" y="721175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pic>
        <p:nvPicPr>
          <p:cNvPr id="21" name="Image 20">
            <a:extLst>
              <a:ext uri="{FF2B5EF4-FFF2-40B4-BE49-F238E27FC236}">
                <a16:creationId xmlns:a16="http://schemas.microsoft.com/office/drawing/2014/main" id="{595DA6A9-EA37-457B-93CC-B6D5862B3423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0733" y="8718279"/>
            <a:ext cx="4491120" cy="257798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>
            <a:spLocks noGrp="1"/>
          </p:cNvSpPr>
          <p:nvPr>
            <p:ph idx="1"/>
          </p:nvPr>
        </p:nvSpPr>
        <p:spPr>
          <a:xfrm>
            <a:off x="342900" y="2133601"/>
            <a:ext cx="6172200" cy="6034617"/>
          </a:xfrm>
        </p:spPr>
        <p:txBody>
          <a:bodyPr/>
          <a:lstStyle>
            <a:lvl1pPr>
              <a:defRPr sz="2200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  <a:lvl2pPr marL="742950" indent="-285750">
              <a:buClr>
                <a:schemeClr val="accent2">
                  <a:lumMod val="75000"/>
                </a:schemeClr>
              </a:buClr>
              <a:buFont typeface="Wingdings" panose="05000000000000000000" pitchFamily="2" charset="2"/>
              <a:buChar char="§"/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>
              <a:buClr>
                <a:schemeClr val="accent2">
                  <a:lumMod val="75000"/>
                </a:schemeClr>
              </a:buClr>
              <a:defRPr sz="1300">
                <a:solidFill>
                  <a:schemeClr val="tx1"/>
                </a:solidFill>
                <a:latin typeface="Calibri" panose="020F0502020204030204" pitchFamily="34" charset="0"/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31178" y="8622284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71670"/>
            <a:ext cx="6172200" cy="851925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Forme libre 31">
            <a:extLst>
              <a:ext uri="{FF2B5EF4-FFF2-40B4-BE49-F238E27FC236}">
                <a16:creationId xmlns:a16="http://schemas.microsoft.com/office/drawing/2014/main" id="{3886007B-D4ED-408D-9C70-CF932DAC177E}"/>
              </a:ext>
            </a:extLst>
          </p:cNvPr>
          <p:cNvSpPr/>
          <p:nvPr userDrawn="1"/>
        </p:nvSpPr>
        <p:spPr>
          <a:xfrm>
            <a:off x="-15192" y="935389"/>
            <a:ext cx="376518" cy="147918"/>
          </a:xfrm>
          <a:custGeom>
            <a:avLst/>
            <a:gdLst>
              <a:gd name="connsiteX0" fmla="*/ 0 w 376518"/>
              <a:gd name="connsiteY0" fmla="*/ 0 h 147918"/>
              <a:gd name="connsiteX1" fmla="*/ 376518 w 376518"/>
              <a:gd name="connsiteY1" fmla="*/ 0 h 147918"/>
              <a:gd name="connsiteX2" fmla="*/ 376518 w 376518"/>
              <a:gd name="connsiteY2" fmla="*/ 147918 h 147918"/>
              <a:gd name="connsiteX3" fmla="*/ 0 w 376518"/>
              <a:gd name="connsiteY3" fmla="*/ 0 h 1479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6518" h="147918">
                <a:moveTo>
                  <a:pt x="0" y="0"/>
                </a:moveTo>
                <a:lnTo>
                  <a:pt x="376518" y="0"/>
                </a:lnTo>
                <a:lnTo>
                  <a:pt x="376518" y="147918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" name="Organigramme : Processus 32">
            <a:extLst>
              <a:ext uri="{FF2B5EF4-FFF2-40B4-BE49-F238E27FC236}">
                <a16:creationId xmlns:a16="http://schemas.microsoft.com/office/drawing/2014/main" id="{B6E2534F-BCD9-48C5-8629-66292AB1C4B5}"/>
              </a:ext>
            </a:extLst>
          </p:cNvPr>
          <p:cNvSpPr/>
          <p:nvPr userDrawn="1"/>
        </p:nvSpPr>
        <p:spPr>
          <a:xfrm>
            <a:off x="-1745" y="731560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1" name="Organigramme : Processus 33">
            <a:extLst>
              <a:ext uri="{FF2B5EF4-FFF2-40B4-BE49-F238E27FC236}">
                <a16:creationId xmlns:a16="http://schemas.microsoft.com/office/drawing/2014/main" id="{19DB42E9-E13C-42C1-B5F1-2319090FCD2D}"/>
              </a:ext>
            </a:extLst>
          </p:cNvPr>
          <p:cNvSpPr/>
          <p:nvPr userDrawn="1"/>
        </p:nvSpPr>
        <p:spPr>
          <a:xfrm>
            <a:off x="330911" y="443528"/>
            <a:ext cx="2034730" cy="792088"/>
          </a:xfrm>
          <a:prstGeom prst="flowChartProcess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5" name="Connecteur droit 14">
            <a:extLst>
              <a:ext uri="{FF2B5EF4-FFF2-40B4-BE49-F238E27FC236}">
                <a16:creationId xmlns:a16="http://schemas.microsoft.com/office/drawing/2014/main" id="{095AAAC9-2E25-4051-893E-8F564EF3AB91}"/>
              </a:ext>
            </a:extLst>
          </p:cNvPr>
          <p:cNvCxnSpPr/>
          <p:nvPr userDrawn="1"/>
        </p:nvCxnSpPr>
        <p:spPr>
          <a:xfrm>
            <a:off x="97898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ZoneTexte 15">
            <a:extLst>
              <a:ext uri="{FF2B5EF4-FFF2-40B4-BE49-F238E27FC236}">
                <a16:creationId xmlns:a16="http://schemas.microsoft.com/office/drawing/2014/main" id="{DD91D93F-7355-415C-A470-3AA93DF0A712}"/>
              </a:ext>
            </a:extLst>
          </p:cNvPr>
          <p:cNvSpPr txBox="1"/>
          <p:nvPr userDrawn="1"/>
        </p:nvSpPr>
        <p:spPr>
          <a:xfrm>
            <a:off x="1101614" y="467544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H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71CE62AB-46EC-416E-AAB0-083E018F91D2}"/>
              </a:ext>
            </a:extLst>
          </p:cNvPr>
          <p:cNvSpPr txBox="1"/>
          <p:nvPr userDrawn="1"/>
        </p:nvSpPr>
        <p:spPr>
          <a:xfrm>
            <a:off x="1821694" y="47973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b="1" dirty="0">
                <a:solidFill>
                  <a:schemeClr val="accent2">
                    <a:lumMod val="75000"/>
                  </a:schemeClr>
                </a:solidFill>
              </a:rPr>
              <a:t>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8919DF5B-97A5-4653-B6F3-AECEAE8EDB6B}"/>
              </a:ext>
            </a:extLst>
          </p:cNvPr>
          <p:cNvSpPr txBox="1"/>
          <p:nvPr userDrawn="1"/>
        </p:nvSpPr>
        <p:spPr>
          <a:xfrm>
            <a:off x="453542" y="487348"/>
            <a:ext cx="38317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4000" dirty="0"/>
              <a:t>E</a:t>
            </a:r>
          </a:p>
        </p:txBody>
      </p:sp>
      <p:cxnSp>
        <p:nvCxnSpPr>
          <p:cNvPr id="19" name="Connecteur droit 18">
            <a:extLst>
              <a:ext uri="{FF2B5EF4-FFF2-40B4-BE49-F238E27FC236}">
                <a16:creationId xmlns:a16="http://schemas.microsoft.com/office/drawing/2014/main" id="{8366B829-B2E4-46FD-A626-035DF94115C5}"/>
              </a:ext>
            </a:extLst>
          </p:cNvPr>
          <p:cNvCxnSpPr/>
          <p:nvPr userDrawn="1"/>
        </p:nvCxnSpPr>
        <p:spPr>
          <a:xfrm>
            <a:off x="1699063" y="587544"/>
            <a:ext cx="0" cy="504056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ZoneTexte 19">
            <a:extLst>
              <a:ext uri="{FF2B5EF4-FFF2-40B4-BE49-F238E27FC236}">
                <a16:creationId xmlns:a16="http://schemas.microsoft.com/office/drawing/2014/main" id="{17DBAC49-EE67-4196-8724-19842AD5F953}"/>
              </a:ext>
            </a:extLst>
          </p:cNvPr>
          <p:cNvSpPr txBox="1"/>
          <p:nvPr userDrawn="1"/>
        </p:nvSpPr>
        <p:spPr>
          <a:xfrm>
            <a:off x="2477459" y="731560"/>
            <a:ext cx="397413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100" i="1" dirty="0">
                <a:solidFill>
                  <a:schemeClr val="bg1"/>
                </a:solidFill>
              </a:rPr>
              <a:t>Hygiène    Environnement    Management </a:t>
            </a:r>
          </a:p>
        </p:txBody>
      </p:sp>
      <p:sp>
        <p:nvSpPr>
          <p:cNvPr id="21" name="Pentagone 40">
            <a:extLst>
              <a:ext uri="{FF2B5EF4-FFF2-40B4-BE49-F238E27FC236}">
                <a16:creationId xmlns:a16="http://schemas.microsoft.com/office/drawing/2014/main" id="{695A9031-C8D9-4E04-8BF7-9AAD02C273EE}"/>
              </a:ext>
            </a:extLst>
          </p:cNvPr>
          <p:cNvSpPr/>
          <p:nvPr userDrawn="1"/>
        </p:nvSpPr>
        <p:spPr>
          <a:xfrm>
            <a:off x="318238" y="732766"/>
            <a:ext cx="115686" cy="214818"/>
          </a:xfrm>
          <a:prstGeom prst="homePlat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2" name="Image 21">
            <a:extLst>
              <a:ext uri="{FF2B5EF4-FFF2-40B4-BE49-F238E27FC236}">
                <a16:creationId xmlns:a16="http://schemas.microsoft.com/office/drawing/2014/main" id="{24B6618F-63A7-40E9-8A5F-52521ACAB19A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Edg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5660" y="83488"/>
            <a:ext cx="837236" cy="563523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EDA9C613-EB61-4489-B5F3-1E09B3F0DF41}"/>
              </a:ext>
            </a:extLst>
          </p:cNvPr>
          <p:cNvSpPr/>
          <p:nvPr userDrawn="1"/>
        </p:nvSpPr>
        <p:spPr>
          <a:xfrm rot="21419042">
            <a:off x="4984400" y="771237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AF51A714-B3B4-4123-AD1C-0A0E470E9959}"/>
              </a:ext>
            </a:extLst>
          </p:cNvPr>
          <p:cNvSpPr/>
          <p:nvPr userDrawn="1"/>
        </p:nvSpPr>
        <p:spPr>
          <a:xfrm rot="21336737">
            <a:off x="6034285" y="721175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ctrTitle"/>
          </p:nvPr>
        </p:nvSpPr>
        <p:spPr>
          <a:xfrm>
            <a:off x="514350" y="3572074"/>
            <a:ext cx="5829300" cy="1960033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8" name="Subtitle 2"/>
          <p:cNvSpPr>
            <a:spLocks noGrp="1"/>
          </p:cNvSpPr>
          <p:nvPr>
            <p:ph type="subTitle" idx="1"/>
          </p:nvPr>
        </p:nvSpPr>
        <p:spPr>
          <a:xfrm>
            <a:off x="1028700" y="5181600"/>
            <a:ext cx="4800600" cy="2336800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fr-FR" dirty="0"/>
              <a:t>Modifiez le style des sous-titres du masque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745" y="1187624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4984400" y="1224801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034285" y="1174739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>
          <a:xfrm>
            <a:off x="5245976" y="8640298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342900" y="24995"/>
            <a:ext cx="6172200" cy="851925"/>
          </a:xfrm>
        </p:spPr>
        <p:txBody>
          <a:bodyPr>
            <a:normAutofit/>
          </a:bodyPr>
          <a:lstStyle>
            <a:lvl1pPr>
              <a:defRPr sz="2200" b="1">
                <a:solidFill>
                  <a:schemeClr val="accent2">
                    <a:lumMod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9" name="Organigramme : Processus 8"/>
          <p:cNvSpPr/>
          <p:nvPr userDrawn="1"/>
        </p:nvSpPr>
        <p:spPr>
          <a:xfrm>
            <a:off x="-1745" y="1187624"/>
            <a:ext cx="6858000" cy="216024"/>
          </a:xfrm>
          <a:prstGeom prst="flowChartProcess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 userDrawn="1"/>
        </p:nvSpPr>
        <p:spPr>
          <a:xfrm rot="21419042">
            <a:off x="4984400" y="1224801"/>
            <a:ext cx="1880561" cy="249547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" name="Rectangle 10"/>
          <p:cNvSpPr/>
          <p:nvPr userDrawn="1"/>
        </p:nvSpPr>
        <p:spPr>
          <a:xfrm rot="21336737">
            <a:off x="6034285" y="1174739"/>
            <a:ext cx="91149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600" b="1" i="1" dirty="0">
                <a:solidFill>
                  <a:schemeClr val="bg1"/>
                </a:solidFill>
              </a:rPr>
              <a:t>Sécurité</a:t>
            </a:r>
            <a:r>
              <a:rPr lang="fr-FR" sz="1600" i="1" dirty="0">
                <a:solidFill>
                  <a:schemeClr val="bg1"/>
                </a:solidFill>
              </a:rPr>
              <a:t> </a:t>
            </a:r>
            <a:endParaRPr lang="fr-FR" sz="1600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>
          <a:xfrm>
            <a:off x="5245976" y="8628370"/>
            <a:ext cx="1600200" cy="486833"/>
          </a:xfrm>
        </p:spPr>
        <p:txBody>
          <a:bodyPr/>
          <a:lstStyle/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0092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342900" y="366184"/>
            <a:ext cx="6172200" cy="1524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Cliquez pour modifier le style du titre</a:t>
            </a:r>
            <a:endParaRPr lang="fr-BE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342900" y="2133601"/>
            <a:ext cx="6172200" cy="6034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fr-BE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342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309A6D-C09C-4548-B29A-6CF363A7E532}" type="datetimeFigureOut">
              <a:rPr lang="fr-FR" smtClean="0"/>
              <a:t>31/03/2022</a:t>
            </a:fld>
            <a:endParaRPr lang="fr-BE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2343150" y="8475134"/>
            <a:ext cx="21717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BE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4914900" y="8475134"/>
            <a:ext cx="1600200" cy="48683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4668DC-857F-487D-BFFA-8C0CA5037977}" type="slidenum">
              <a:rPr lang="fr-BE" smtClean="0"/>
              <a:t>‹N°›</a:t>
            </a:fld>
            <a:endParaRPr lang="fr-B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5" r:id="rId4"/>
    <p:sldLayoutId id="2147483656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4.jpeg"/><Relationship Id="rId7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1%20-%20Invitation%20Operation%20Massage%20Cardiaque.pptx" TargetMode="External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6%20-%20DIPLOME%20Massage%20cardiaque%20Mod&#232;le.pptx" TargetMode="External"/><Relationship Id="rId18" Type="http://schemas.openxmlformats.org/officeDocument/2006/relationships/image" Target="../media/image18.png"/><Relationship Id="rId3" Type="http://schemas.openxmlformats.org/officeDocument/2006/relationships/image" Target="../media/image5.png"/><Relationship Id="rId7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4%20-%20Fiche%20inscription%20en%20ligne%20CERGY%20massage%20cardiaque.xlsx" TargetMode="External"/><Relationship Id="rId12" Type="http://schemas.openxmlformats.org/officeDocument/2006/relationships/image" Target="../media/image14.png"/><Relationship Id="rId17" Type="http://schemas.openxmlformats.org/officeDocument/2006/relationships/image" Target="../media/image17.png"/><Relationship Id="rId2" Type="http://schemas.openxmlformats.org/officeDocument/2006/relationships/image" Target="../media/image4.jpeg"/><Relationship Id="rId16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8%20-%20Autorisation%20droit%20&#224;%20l'image%20massage%20cardiaque%20cergy.docx" TargetMode="External"/><Relationship Id="rId20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3.png"/><Relationship Id="rId5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2%20-%20Invitation%20moment%20de%20convivialit&#233;%20mardi%2012%20octobre%20&#224;%20Cergy.msg" TargetMode="External"/><Relationship Id="rId15" Type="http://schemas.openxmlformats.org/officeDocument/2006/relationships/image" Target="../media/image16.png"/><Relationship Id="rId10" Type="http://schemas.openxmlformats.org/officeDocument/2006/relationships/image" Target="../media/image12.png"/><Relationship Id="rId19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9-%20Enquete%20massage%20cardiaque%20-%20retour%20d'experience%20exemple%20cergy.pptx" TargetMode="External"/><Relationship Id="rId4" Type="http://schemas.openxmlformats.org/officeDocument/2006/relationships/image" Target="../media/image9.emf"/><Relationship Id="rId9" Type="http://schemas.openxmlformats.org/officeDocument/2006/relationships/hyperlink" Target="https://carcgl-my.sharepoint.com/personal/sabine_fourrier_chubb_fr/Documents/Documents/ACCIDENTOLOGIE-MP%20-%20events/accident/registres%20AB/massage%20cardiaque/Pack%20organisation/Doc%205%20-%20Formation%20massage%20cardiaque%20version%201%20finale%2012%20oct.pptx" TargetMode="External"/><Relationship Id="rId14" Type="http://schemas.openxmlformats.org/officeDocument/2006/relationships/image" Target="../media/image1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png"/><Relationship Id="rId3" Type="http://schemas.openxmlformats.org/officeDocument/2006/relationships/image" Target="../media/image5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5" Type="http://schemas.openxmlformats.org/officeDocument/2006/relationships/image" Target="../media/image3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Relationship Id="rId14" Type="http://schemas.openxmlformats.org/officeDocument/2006/relationships/image" Target="../media/image3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Image 4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336"/>
          <a:stretch/>
        </p:blipFill>
        <p:spPr>
          <a:xfrm>
            <a:off x="0" y="4052268"/>
            <a:ext cx="6858000" cy="153420"/>
          </a:xfrm>
          <a:prstGeom prst="rect">
            <a:avLst/>
          </a:prstGeom>
          <a:effectLst>
            <a:innerShdw blurRad="114300">
              <a:prstClr val="black"/>
            </a:innerShdw>
          </a:effectLst>
        </p:spPr>
      </p:pic>
      <p:pic>
        <p:nvPicPr>
          <p:cNvPr id="11" name="Picture 2" descr="MAINS SUR LE CŒUR, ACCUEILLIR SON AMOUR POUR SOI - Conscience et Eveil  Spirituel">
            <a:extLst>
              <a:ext uri="{FF2B5EF4-FFF2-40B4-BE49-F238E27FC236}">
                <a16:creationId xmlns:a16="http://schemas.microsoft.com/office/drawing/2014/main" id="{342F9C5B-8C32-43BD-9A06-AC097E3E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000" y="1291683"/>
            <a:ext cx="957833" cy="63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A3B7C8-B5D2-46A9-A951-AEA5EEBD35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6872" y="1291682"/>
            <a:ext cx="1063440" cy="63739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BAE2F1-330D-488B-BD94-F3A379B4C2E2}"/>
              </a:ext>
            </a:extLst>
          </p:cNvPr>
          <p:cNvSpPr/>
          <p:nvPr/>
        </p:nvSpPr>
        <p:spPr>
          <a:xfrm>
            <a:off x="204762" y="2051720"/>
            <a:ext cx="648072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Sensibilisation aux gestes qui sauvent en 30 minutes</a:t>
            </a:r>
          </a:p>
          <a:p>
            <a:pPr algn="ctr"/>
            <a:endParaRPr lang="fr-FR" sz="400" b="1" dirty="0"/>
          </a:p>
          <a:p>
            <a:r>
              <a:rPr lang="fr-FR" sz="900" b="1" dirty="0"/>
              <a:t>Enjeu de la sensibilisation </a:t>
            </a:r>
            <a:r>
              <a:rPr lang="fr-FR" sz="900" dirty="0"/>
              <a:t>: Opération collective inter-entités et inter métier  - Mise en pratique de la détection d’un arrêt cardiaque, l’alerte, le massage cardiaque et l’utilisation d’un défibrillateur et reprendre les gestes de secours et modes opératoires au sein de l’agence</a:t>
            </a:r>
          </a:p>
          <a:p>
            <a:endParaRPr lang="fr-FR" sz="500" dirty="0"/>
          </a:p>
          <a:p>
            <a:r>
              <a:rPr lang="fr-FR" sz="900" b="1" u="sng" dirty="0"/>
              <a:t>Prérequis :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900" dirty="0"/>
              <a:t>Tous les salariés doivent participer et sont autoriser à utiliser le défibrillateur des agences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900" dirty="0">
                <a:solidFill>
                  <a:srgbClr val="C00000"/>
                </a:solidFill>
              </a:rPr>
              <a:t>Ces sessions doivent impérativement être animées par un formateur SST diplômé formateur </a:t>
            </a:r>
          </a:p>
          <a:p>
            <a:r>
              <a:rPr lang="fr-FR" sz="900" dirty="0"/>
              <a:t>(formateur CCF parfait) et peut être accompagné par les SST de l’agence : idéalement 2 formateur pour </a:t>
            </a:r>
          </a:p>
          <a:p>
            <a:r>
              <a:rPr lang="fr-FR" sz="900" dirty="0"/>
              <a:t>des sessions de 10 personnes ou 3 formateurs pour des sessions de 3 personnes</a:t>
            </a:r>
          </a:p>
          <a:p>
            <a:endParaRPr lang="fr-FR" sz="400" dirty="0"/>
          </a:p>
          <a:p>
            <a:r>
              <a:rPr lang="fr-FR" sz="900" b="1" u="sng" dirty="0"/>
              <a:t>Idéalement avant la formation :</a:t>
            </a:r>
          </a:p>
          <a:p>
            <a:r>
              <a:rPr lang="fr-FR" sz="900" dirty="0"/>
              <a:t>- Prérequis =  </a:t>
            </a:r>
            <a:r>
              <a:rPr lang="fr-FR" sz="900" dirty="0">
                <a:solidFill>
                  <a:srgbClr val="C00000"/>
                </a:solidFill>
              </a:rPr>
              <a:t>Avoir fait un état des formateurs SST de l’agence et profiter de cette réunion pour informer dans la foulée des règles de secours à personne adaptée à chaque agence</a:t>
            </a:r>
            <a:endParaRPr lang="fr-FR" sz="1100" dirty="0">
              <a:solidFill>
                <a:srgbClr val="C00000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9103ED2-76B8-4FE6-9ED1-DD3CAAC76995}"/>
              </a:ext>
            </a:extLst>
          </p:cNvPr>
          <p:cNvSpPr/>
          <p:nvPr/>
        </p:nvSpPr>
        <p:spPr>
          <a:xfrm>
            <a:off x="204762" y="4292097"/>
            <a:ext cx="6480720" cy="44627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Etape et supports pour animer cette action dans vos agences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b="1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1/</a:t>
            </a:r>
            <a:r>
              <a:rPr lang="fr-FR" sz="1000" b="1" dirty="0"/>
              <a:t>Trouver une salle suffisamment grande ou faire cela dans le hall d’accueil  </a:t>
            </a:r>
            <a:r>
              <a:rPr lang="fr-FR" sz="1000" dirty="0"/>
              <a:t>permettant de mettre en place les tapis et mini Anne  (tables amovibles)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fr-FR" sz="1000" b="1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2/</a:t>
            </a:r>
            <a:r>
              <a:rPr lang="fr-FR" sz="1000" b="1" dirty="0"/>
              <a:t> Réserver ou acheter le matériel d’animation</a:t>
            </a:r>
          </a:p>
          <a:p>
            <a:pPr lvl="1" algn="just"/>
            <a:r>
              <a:rPr lang="fr-FR" sz="1000"/>
              <a:t>- Réserver le matériel disponible de la région : 20 Mini Anne + 20 Tapis et renvoyer le matériel dès la semaine suivante.</a:t>
            </a:r>
          </a:p>
          <a:p>
            <a:pPr lvl="1" algn="just"/>
            <a:r>
              <a:rPr lang="fr-FR" sz="1000"/>
              <a:t>- </a:t>
            </a:r>
            <a:r>
              <a:rPr lang="fr-FR" sz="1000" dirty="0"/>
              <a:t>Prévoir un vidéoprojecteur pour passer le support PPT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3/</a:t>
            </a:r>
            <a:r>
              <a:rPr lang="fr-FR" sz="1000" b="1" dirty="0"/>
              <a:t> Réserver les disponibilités des animateurs formation ‘Formateurs SST’ </a:t>
            </a:r>
            <a:r>
              <a:rPr lang="fr-FR" sz="1000" dirty="0"/>
              <a:t>(CCF formation CHUBB) + trouver 1 à 2 formateurs complémentaires (pouvant être des SST d’agence) : 2 à 3 animateurs selon le nombre de stagiaires par session à former.</a:t>
            </a:r>
          </a:p>
          <a:p>
            <a:pPr marL="171450" indent="-171450" algn="just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 algn="just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4/</a:t>
            </a:r>
            <a:r>
              <a:rPr lang="fr-FR" sz="1000" b="1" dirty="0"/>
              <a:t> Préparer une invitation stimulante </a:t>
            </a:r>
            <a:r>
              <a:rPr lang="fr-FR" sz="1000" dirty="0"/>
              <a:t>pour faire venir les équipes aux sessions de formation et choisir la journée la plus appropriée / télétravail, voire autoriser les personnes à bouger cette semaine là leur journée de télétravail </a:t>
            </a:r>
            <a:r>
              <a:rPr lang="fr-FR" sz="1000" dirty="0" err="1"/>
              <a:t>cf</a:t>
            </a:r>
            <a:r>
              <a:rPr lang="fr-FR" sz="1000" dirty="0"/>
              <a:t> pack organisation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</p:txBody>
      </p:sp>
      <p:pic>
        <p:nvPicPr>
          <p:cNvPr id="2" name="Image 1">
            <a:extLst>
              <a:ext uri="{FF2B5EF4-FFF2-40B4-BE49-F238E27FC236}">
                <a16:creationId xmlns:a16="http://schemas.microsoft.com/office/drawing/2014/main" id="{87C9516C-F0F2-4AF0-B599-D89AF77FE0B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89042" y="2843808"/>
            <a:ext cx="1049105" cy="617840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3D9110DA-3652-4F9D-B4A9-9499474C66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7788" y="7257207"/>
            <a:ext cx="2088147" cy="1174583"/>
          </a:xfrm>
          <a:prstGeom prst="rect">
            <a:avLst/>
          </a:prstGeom>
        </p:spPr>
      </p:pic>
      <p:pic>
        <p:nvPicPr>
          <p:cNvPr id="4" name="Image 3">
            <a:hlinkClick r:id="rId7"/>
            <a:extLst>
              <a:ext uri="{FF2B5EF4-FFF2-40B4-BE49-F238E27FC236}">
                <a16:creationId xmlns:a16="http://schemas.microsoft.com/office/drawing/2014/main" id="{76418F5B-3ECE-4F0B-B175-827DA793AA6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8633" y="7323616"/>
            <a:ext cx="2509155" cy="25927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A9586E7B-2CCE-49DF-A36C-971D4F37EDDA}"/>
              </a:ext>
            </a:extLst>
          </p:cNvPr>
          <p:cNvSpPr txBox="1"/>
          <p:nvPr/>
        </p:nvSpPr>
        <p:spPr>
          <a:xfrm>
            <a:off x="5138979" y="53955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0457v1 14 octobre 2021 </a:t>
            </a:r>
          </a:p>
        </p:txBody>
      </p:sp>
    </p:spTree>
    <p:extLst>
      <p:ext uri="{BB962C8B-B14F-4D97-AF65-F5344CB8AC3E}">
        <p14:creationId xmlns:p14="http://schemas.microsoft.com/office/powerpoint/2010/main" val="3735264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INS SUR LE CŒUR, ACCUEILLIR SON AMOUR POUR SOI - Conscience et Eveil  Spirituel">
            <a:extLst>
              <a:ext uri="{FF2B5EF4-FFF2-40B4-BE49-F238E27FC236}">
                <a16:creationId xmlns:a16="http://schemas.microsoft.com/office/drawing/2014/main" id="{342F9C5B-8C32-43BD-9A06-AC097E3E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36" y="43691"/>
            <a:ext cx="957833" cy="63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A3B7C8-B5D2-46A9-A951-AEA5EEBD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08" y="43690"/>
            <a:ext cx="1063440" cy="637393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69103ED2-76B8-4FE6-9ED1-DD3CAAC76995}"/>
              </a:ext>
            </a:extLst>
          </p:cNvPr>
          <p:cNvSpPr/>
          <p:nvPr/>
        </p:nvSpPr>
        <p:spPr>
          <a:xfrm>
            <a:off x="375156" y="1259632"/>
            <a:ext cx="648072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5/</a:t>
            </a:r>
            <a:r>
              <a:rPr lang="fr-FR" sz="1000" b="1" dirty="0"/>
              <a:t> 2h de réunion pour s’approprier le support de formation – 1 semaine avant la session de formation  </a:t>
            </a:r>
            <a:r>
              <a:rPr lang="fr-FR" sz="1000" dirty="0"/>
              <a:t>: Revoir le support vidéo proposé entre les 2 ou 3 animateurs et vous répartir les rôles + visualiser le support vidéo sur les séquences clefs de l’animation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6/</a:t>
            </a:r>
            <a:r>
              <a:rPr lang="fr-FR" sz="1000" b="1" dirty="0"/>
              <a:t> Envoyer une invitation 2 semaines avant l’évènement </a:t>
            </a:r>
          </a:p>
          <a:p>
            <a:r>
              <a:rPr lang="fr-FR" sz="1000" dirty="0"/>
              <a:t>+ lien vers l’inscription sur un fichier </a:t>
            </a:r>
            <a:r>
              <a:rPr lang="fr-FR" sz="1000" dirty="0" err="1"/>
              <a:t>excel</a:t>
            </a:r>
            <a:r>
              <a:rPr lang="fr-FR" sz="1000" dirty="0"/>
              <a:t>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b="1" dirty="0">
                <a:highlight>
                  <a:srgbClr val="FFFF00"/>
                </a:highlight>
              </a:rPr>
              <a:t>7/</a:t>
            </a:r>
            <a:r>
              <a:rPr lang="fr-FR" sz="1000" b="1" dirty="0"/>
              <a:t> Relance la semaine précédente </a:t>
            </a:r>
            <a:r>
              <a:rPr lang="fr-FR" sz="1000" dirty="0"/>
              <a:t>avec le lien vers le fichier teams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dirty="0">
                <a:highlight>
                  <a:srgbClr val="FFFF00"/>
                </a:highlight>
              </a:rPr>
              <a:t>8/</a:t>
            </a:r>
            <a:r>
              <a:rPr lang="fr-FR" sz="1000" dirty="0"/>
              <a:t> Faire signer la feuille de présence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dirty="0">
                <a:highlight>
                  <a:srgbClr val="FFFF00"/>
                </a:highlight>
              </a:rPr>
              <a:t>9/</a:t>
            </a:r>
            <a:r>
              <a:rPr lang="fr-FR" sz="1000" dirty="0"/>
              <a:t>  Prendre des photos ou vidéos de l’évènement afin de le partager ensuite + prenez une photo de chaque groupe formé pour le mettre sur le diplôme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dirty="0">
                <a:highlight>
                  <a:srgbClr val="FFFF00"/>
                </a:highlight>
              </a:rPr>
              <a:t>10/</a:t>
            </a:r>
            <a:r>
              <a:rPr lang="fr-FR" sz="1000" dirty="0"/>
              <a:t> Si vous voulez exploiter les images de cet évènement n’oubliez pas de faire signer le droit à l’image : modèle joint</a:t>
            </a:r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q"/>
            </a:pPr>
            <a:r>
              <a:rPr lang="fr-FR" sz="1000" dirty="0">
                <a:highlight>
                  <a:srgbClr val="FFFF00"/>
                </a:highlight>
              </a:rPr>
              <a:t>11/</a:t>
            </a:r>
            <a:r>
              <a:rPr lang="fr-FR" sz="1000" dirty="0"/>
              <a:t> Faire une  enquête satisfaction et communiquer les résultats aux participants + synthèse sur une page de la session</a:t>
            </a:r>
          </a:p>
        </p:txBody>
      </p:sp>
      <p:pic>
        <p:nvPicPr>
          <p:cNvPr id="16" name="Image 15">
            <a:extLst>
              <a:ext uri="{FF2B5EF4-FFF2-40B4-BE49-F238E27FC236}">
                <a16:creationId xmlns:a16="http://schemas.microsoft.com/office/drawing/2014/main" id="{F320A7F5-8AFC-4178-85D7-DDDF71EF3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332" y="4057321"/>
            <a:ext cx="2240224" cy="1648745"/>
          </a:xfrm>
          <a:prstGeom prst="rect">
            <a:avLst/>
          </a:prstGeom>
        </p:spPr>
      </p:pic>
      <p:pic>
        <p:nvPicPr>
          <p:cNvPr id="17" name="Image 16">
            <a:hlinkClick r:id="rId5"/>
            <a:extLst>
              <a:ext uri="{FF2B5EF4-FFF2-40B4-BE49-F238E27FC236}">
                <a16:creationId xmlns:a16="http://schemas.microsoft.com/office/drawing/2014/main" id="{6C9F19F6-239C-41FC-B681-D2CC89640B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76092" y="4390958"/>
            <a:ext cx="2486025" cy="409575"/>
          </a:xfrm>
          <a:prstGeom prst="rect">
            <a:avLst/>
          </a:prstGeom>
        </p:spPr>
      </p:pic>
      <p:pic>
        <p:nvPicPr>
          <p:cNvPr id="18" name="Image 17">
            <a:hlinkClick r:id="rId7"/>
            <a:extLst>
              <a:ext uri="{FF2B5EF4-FFF2-40B4-BE49-F238E27FC236}">
                <a16:creationId xmlns:a16="http://schemas.microsoft.com/office/drawing/2014/main" id="{743DB396-12C0-489A-943C-CB7FD73E242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183446" y="5373744"/>
            <a:ext cx="3378671" cy="233632"/>
          </a:xfrm>
          <a:prstGeom prst="rect">
            <a:avLst/>
          </a:prstGeom>
        </p:spPr>
      </p:pic>
      <p:pic>
        <p:nvPicPr>
          <p:cNvPr id="10" name="Image 9">
            <a:hlinkClick r:id="rId9"/>
            <a:extLst>
              <a:ext uri="{FF2B5EF4-FFF2-40B4-BE49-F238E27FC236}">
                <a16:creationId xmlns:a16="http://schemas.microsoft.com/office/drawing/2014/main" id="{49B1AABE-9430-46B1-891C-28CE9516B28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952142" y="3254134"/>
            <a:ext cx="3609975" cy="276225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6703E439-9BC9-496F-94DD-5C0B9D75479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687713" y="1635043"/>
            <a:ext cx="2773077" cy="1559855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95F3C71D-BE12-4BE6-954E-D0874AF643A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228382" y="1793079"/>
            <a:ext cx="2353035" cy="1323582"/>
          </a:xfrm>
          <a:prstGeom prst="rect">
            <a:avLst/>
          </a:prstGeom>
        </p:spPr>
      </p:pic>
      <p:pic>
        <p:nvPicPr>
          <p:cNvPr id="20" name="Image 19">
            <a:hlinkClick r:id="rId13"/>
            <a:extLst>
              <a:ext uri="{FF2B5EF4-FFF2-40B4-BE49-F238E27FC236}">
                <a16:creationId xmlns:a16="http://schemas.microsoft.com/office/drawing/2014/main" id="{2DB40393-5487-4CB3-ADF2-4995E3CF039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43208" y="6160045"/>
            <a:ext cx="3119933" cy="415448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1BAEFD17-524C-469B-AF33-4891207614D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502642" y="6025137"/>
            <a:ext cx="1139827" cy="617214"/>
          </a:xfrm>
          <a:prstGeom prst="rect">
            <a:avLst/>
          </a:prstGeom>
        </p:spPr>
      </p:pic>
      <p:pic>
        <p:nvPicPr>
          <p:cNvPr id="22" name="Image 21">
            <a:hlinkClick r:id="rId16"/>
            <a:extLst>
              <a:ext uri="{FF2B5EF4-FFF2-40B4-BE49-F238E27FC236}">
                <a16:creationId xmlns:a16="http://schemas.microsoft.com/office/drawing/2014/main" id="{900F7D5C-5124-4F98-A571-CA78F37B0856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3706582" y="6812300"/>
            <a:ext cx="2959369" cy="302301"/>
          </a:xfrm>
          <a:prstGeom prst="rect">
            <a:avLst/>
          </a:prstGeom>
        </p:spPr>
      </p:pic>
      <p:pic>
        <p:nvPicPr>
          <p:cNvPr id="23" name="Image 22">
            <a:extLst>
              <a:ext uri="{FF2B5EF4-FFF2-40B4-BE49-F238E27FC236}">
                <a16:creationId xmlns:a16="http://schemas.microsoft.com/office/drawing/2014/main" id="{615BB7E9-4518-4D48-B16F-681AF3DC4019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58742" y="7284091"/>
            <a:ext cx="1928803" cy="1084951"/>
          </a:xfrm>
          <a:prstGeom prst="rect">
            <a:avLst/>
          </a:prstGeom>
        </p:spPr>
      </p:pic>
      <p:pic>
        <p:nvPicPr>
          <p:cNvPr id="24" name="Image 23">
            <a:hlinkClick r:id="rId19"/>
            <a:extLst>
              <a:ext uri="{FF2B5EF4-FFF2-40B4-BE49-F238E27FC236}">
                <a16:creationId xmlns:a16="http://schemas.microsoft.com/office/drawing/2014/main" id="{2840BAAF-489B-4606-8621-C094AD34AF0B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2961667" y="7494763"/>
            <a:ext cx="3600450" cy="266700"/>
          </a:xfrm>
          <a:prstGeom prst="rect">
            <a:avLst/>
          </a:prstGeom>
        </p:spPr>
      </p:pic>
      <p:sp>
        <p:nvSpPr>
          <p:cNvPr id="25" name="ZoneTexte 24">
            <a:extLst>
              <a:ext uri="{FF2B5EF4-FFF2-40B4-BE49-F238E27FC236}">
                <a16:creationId xmlns:a16="http://schemas.microsoft.com/office/drawing/2014/main" id="{FFB05BD2-B820-4044-A52A-67F963AAE5F7}"/>
              </a:ext>
            </a:extLst>
          </p:cNvPr>
          <p:cNvSpPr txBox="1"/>
          <p:nvPr/>
        </p:nvSpPr>
        <p:spPr>
          <a:xfrm>
            <a:off x="5138979" y="53955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0457v1 14 octobre 2021 </a:t>
            </a:r>
          </a:p>
        </p:txBody>
      </p:sp>
    </p:spTree>
    <p:extLst>
      <p:ext uri="{BB962C8B-B14F-4D97-AF65-F5344CB8AC3E}">
        <p14:creationId xmlns:p14="http://schemas.microsoft.com/office/powerpoint/2010/main" val="23568760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MAINS SUR LE CŒUR, ACCUEILLIR SON AMOUR POUR SOI - Conscience et Eveil  Spirituel">
            <a:extLst>
              <a:ext uri="{FF2B5EF4-FFF2-40B4-BE49-F238E27FC236}">
                <a16:creationId xmlns:a16="http://schemas.microsoft.com/office/drawing/2014/main" id="{342F9C5B-8C32-43BD-9A06-AC097E3EEE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36" y="43691"/>
            <a:ext cx="957833" cy="63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91A3B7C8-B5D2-46A9-A951-AEA5EEBD35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3208" y="43690"/>
            <a:ext cx="1063440" cy="637393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7DCFE5-D80D-41A7-908E-8788C18F35EE}"/>
              </a:ext>
            </a:extLst>
          </p:cNvPr>
          <p:cNvSpPr/>
          <p:nvPr/>
        </p:nvSpPr>
        <p:spPr>
          <a:xfrm>
            <a:off x="332656" y="1235468"/>
            <a:ext cx="633670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fr-FR" sz="1400" b="1" dirty="0"/>
              <a:t>Animation en image</a:t>
            </a:r>
          </a:p>
        </p:txBody>
      </p:sp>
      <p:sp>
        <p:nvSpPr>
          <p:cNvPr id="3" name="ZoneTexte 2">
            <a:extLst>
              <a:ext uri="{FF2B5EF4-FFF2-40B4-BE49-F238E27FC236}">
                <a16:creationId xmlns:a16="http://schemas.microsoft.com/office/drawing/2014/main" id="{676CCB7D-1C5F-41FF-A32D-A7AF8E396A62}"/>
              </a:ext>
            </a:extLst>
          </p:cNvPr>
          <p:cNvSpPr txBox="1"/>
          <p:nvPr/>
        </p:nvSpPr>
        <p:spPr>
          <a:xfrm>
            <a:off x="476672" y="1543245"/>
            <a:ext cx="61926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b="1" dirty="0"/>
              <a:t>Préparation de la salle : </a:t>
            </a:r>
            <a:r>
              <a:rPr lang="fr-FR" sz="1200" dirty="0"/>
              <a:t>installation des tapis et gonflage des mini Anne (pas à la bouche – </a:t>
            </a:r>
            <a:r>
              <a:rPr lang="fr-FR" sz="1200" dirty="0" err="1"/>
              <a:t>covid</a:t>
            </a:r>
            <a:r>
              <a:rPr lang="fr-FR" sz="1200" dirty="0"/>
              <a:t> !) + projecteur -&gt; même à l’ancienne cela fonctionne très bien (vidéo et écran)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0B45193-82E8-4570-A000-5DACD03DA9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27253" y="2181171"/>
            <a:ext cx="1156173" cy="80402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6890FFD-5143-4211-B47F-0555EB1FE7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88" y="2181171"/>
            <a:ext cx="908888" cy="1307802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06CA45B-AC94-40E8-A144-BF8FDAD01E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28800" y="2181171"/>
            <a:ext cx="1304725" cy="1307802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B1E3158A-D545-40A0-8C1E-714600B625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631202" y="2181171"/>
            <a:ext cx="1843934" cy="1307802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B9EBCB02-CCFF-4268-8E7D-0CCA88CD6A7F}"/>
              </a:ext>
            </a:extLst>
          </p:cNvPr>
          <p:cNvSpPr txBox="1"/>
          <p:nvPr/>
        </p:nvSpPr>
        <p:spPr>
          <a:xfrm>
            <a:off x="539619" y="3635896"/>
            <a:ext cx="4473557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/>
              <a:t>Cas pratiques : </a:t>
            </a:r>
          </a:p>
          <a:p>
            <a:r>
              <a:rPr lang="fr-FR" sz="1200" b="1" dirty="0"/>
              <a:t>1/ Simulation d’un malaise cardiaque (chute en direct d’un formateur) </a:t>
            </a:r>
            <a:r>
              <a:rPr lang="fr-FR" sz="1200" dirty="0"/>
              <a:t>et réalisation de l’ensemble des séquences que nous verrons ensuite en détail (alerte, défibrillateur et démarrage du massage par le formateur CCF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2A698E37-11B1-496F-9BF0-952BC6E61D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5448" y="4860032"/>
            <a:ext cx="796857" cy="1043503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601081A-1991-4FDE-8D12-E2300C50F6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23455" y="4889650"/>
            <a:ext cx="632124" cy="1013885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820A4769-C53E-4723-B88B-4208498B17F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61077" y="4889650"/>
            <a:ext cx="1182131" cy="1000043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14002B5C-2DF3-48BE-AFD9-98FFA0220E98}"/>
              </a:ext>
            </a:extLst>
          </p:cNvPr>
          <p:cNvSpPr txBox="1"/>
          <p:nvPr/>
        </p:nvSpPr>
        <p:spPr>
          <a:xfrm>
            <a:off x="5129673" y="3635896"/>
            <a:ext cx="1435225" cy="2308324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/>
              <a:t>2/ Exercice d’alerte </a:t>
            </a:r>
            <a:r>
              <a:rPr lang="fr-FR" sz="1200" dirty="0"/>
              <a:t>avec le téléphone simulation avec l’un des stagiaires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3C67D2A7-E621-4CDE-ACFB-4E6A23143ADD}"/>
              </a:ext>
            </a:extLst>
          </p:cNvPr>
          <p:cNvSpPr txBox="1"/>
          <p:nvPr/>
        </p:nvSpPr>
        <p:spPr>
          <a:xfrm>
            <a:off x="550300" y="6085666"/>
            <a:ext cx="3742796" cy="21236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/>
              <a:t>3/ Massage cardiaque 2 x 1 minute par les apprenants </a:t>
            </a:r>
            <a:r>
              <a:rPr lang="fr-FR" sz="1200" dirty="0"/>
              <a:t>et accompagnement aux bons gestes par les formateurs</a:t>
            </a:r>
          </a:p>
          <a:p>
            <a:endParaRPr lang="fr-FR" sz="1200" b="1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sp>
        <p:nvSpPr>
          <p:cNvPr id="28" name="Ellipse 27">
            <a:extLst>
              <a:ext uri="{FF2B5EF4-FFF2-40B4-BE49-F238E27FC236}">
                <a16:creationId xmlns:a16="http://schemas.microsoft.com/office/drawing/2014/main" id="{55F51DE3-7B60-41F2-948A-B1146ECE851B}"/>
              </a:ext>
            </a:extLst>
          </p:cNvPr>
          <p:cNvSpPr/>
          <p:nvPr/>
        </p:nvSpPr>
        <p:spPr>
          <a:xfrm>
            <a:off x="2666767" y="7075049"/>
            <a:ext cx="144016" cy="216024"/>
          </a:xfrm>
          <a:prstGeom prst="ellipse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EDC8DDBB-98C4-45FE-9D81-D720783D530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5562" y="6668080"/>
            <a:ext cx="1894228" cy="1309590"/>
          </a:xfrm>
          <a:prstGeom prst="rect">
            <a:avLst/>
          </a:prstGeom>
        </p:spPr>
      </p:pic>
      <p:pic>
        <p:nvPicPr>
          <p:cNvPr id="41" name="Image 40">
            <a:extLst>
              <a:ext uri="{FF2B5EF4-FFF2-40B4-BE49-F238E27FC236}">
                <a16:creationId xmlns:a16="http://schemas.microsoft.com/office/drawing/2014/main" id="{19206685-0AFF-4CEB-BAEF-01DEC8301CAC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683587" y="6668080"/>
            <a:ext cx="1519242" cy="1283701"/>
          </a:xfrm>
          <a:prstGeom prst="rect">
            <a:avLst/>
          </a:prstGeom>
        </p:spPr>
      </p:pic>
      <p:pic>
        <p:nvPicPr>
          <p:cNvPr id="42" name="Image 41">
            <a:extLst>
              <a:ext uri="{FF2B5EF4-FFF2-40B4-BE49-F238E27FC236}">
                <a16:creationId xmlns:a16="http://schemas.microsoft.com/office/drawing/2014/main" id="{242DC092-F072-40CC-9903-821DB425A1C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491" y="4538718"/>
            <a:ext cx="719061" cy="1162482"/>
          </a:xfrm>
          <a:prstGeom prst="rect">
            <a:avLst/>
          </a:prstGeom>
        </p:spPr>
      </p:pic>
      <p:pic>
        <p:nvPicPr>
          <p:cNvPr id="45" name="Image 44">
            <a:extLst>
              <a:ext uri="{FF2B5EF4-FFF2-40B4-BE49-F238E27FC236}">
                <a16:creationId xmlns:a16="http://schemas.microsoft.com/office/drawing/2014/main" id="{F127DF5F-0C73-4FA1-A99C-E74251FB740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85217" y="4885893"/>
            <a:ext cx="1435224" cy="1025961"/>
          </a:xfrm>
          <a:prstGeom prst="rect">
            <a:avLst/>
          </a:prstGeom>
        </p:spPr>
      </p:pic>
      <p:sp>
        <p:nvSpPr>
          <p:cNvPr id="55" name="ZoneTexte 54">
            <a:extLst>
              <a:ext uri="{FF2B5EF4-FFF2-40B4-BE49-F238E27FC236}">
                <a16:creationId xmlns:a16="http://schemas.microsoft.com/office/drawing/2014/main" id="{1377C277-DCD0-4CD1-B578-1BDCD06C5676}"/>
              </a:ext>
            </a:extLst>
          </p:cNvPr>
          <p:cNvSpPr txBox="1"/>
          <p:nvPr/>
        </p:nvSpPr>
        <p:spPr>
          <a:xfrm>
            <a:off x="4383426" y="6081618"/>
            <a:ext cx="2205324" cy="2123658"/>
          </a:xfrm>
          <a:prstGeom prst="rect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fr-FR" sz="1200" b="1" dirty="0">
                <a:sym typeface="Wingdings" panose="05000000000000000000" pitchFamily="2" charset="2"/>
              </a:rPr>
              <a:t></a:t>
            </a:r>
            <a:r>
              <a:rPr lang="fr-FR" sz="1200" b="1" dirty="0"/>
              <a:t>En fin de session prendre une photo pour sortir un diplôme global de l’a journée</a:t>
            </a:r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  <a:p>
            <a:endParaRPr lang="fr-FR" sz="1200" dirty="0"/>
          </a:p>
        </p:txBody>
      </p:sp>
      <p:pic>
        <p:nvPicPr>
          <p:cNvPr id="54" name="Image 53">
            <a:extLst>
              <a:ext uri="{FF2B5EF4-FFF2-40B4-BE49-F238E27FC236}">
                <a16:creationId xmlns:a16="http://schemas.microsoft.com/office/drawing/2014/main" id="{493C0FF9-5571-4B81-9954-516D0D3000A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4525085" y="6870586"/>
            <a:ext cx="1893628" cy="1037946"/>
          </a:xfrm>
          <a:prstGeom prst="rect">
            <a:avLst/>
          </a:prstGeom>
        </p:spPr>
      </p:pic>
      <p:sp>
        <p:nvSpPr>
          <p:cNvPr id="24" name="ZoneTexte 23">
            <a:extLst>
              <a:ext uri="{FF2B5EF4-FFF2-40B4-BE49-F238E27FC236}">
                <a16:creationId xmlns:a16="http://schemas.microsoft.com/office/drawing/2014/main" id="{5414FA4C-FAAA-4D8C-95CC-D44F6B68F032}"/>
              </a:ext>
            </a:extLst>
          </p:cNvPr>
          <p:cNvSpPr txBox="1"/>
          <p:nvPr/>
        </p:nvSpPr>
        <p:spPr>
          <a:xfrm>
            <a:off x="5138979" y="53955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0457v1 14 octobre 2021 </a:t>
            </a:r>
          </a:p>
        </p:txBody>
      </p:sp>
    </p:spTree>
    <p:extLst>
      <p:ext uri="{BB962C8B-B14F-4D97-AF65-F5344CB8AC3E}">
        <p14:creationId xmlns:p14="http://schemas.microsoft.com/office/powerpoint/2010/main" val="9352175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AC3F34DF-7D48-4768-B3BA-A17FF89C1F3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Commande de mini Anne / budget agence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8831B12-EDAA-4342-A29E-EED3166EC2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2475" y="2843808"/>
            <a:ext cx="5353050" cy="5153025"/>
          </a:xfrm>
          <a:prstGeom prst="rect">
            <a:avLst/>
          </a:prstGeom>
        </p:spPr>
      </p:pic>
      <p:pic>
        <p:nvPicPr>
          <p:cNvPr id="6" name="Picture 2" descr="MAINS SUR LE CŒUR, ACCUEILLIR SON AMOUR POUR SOI - Conscience et Eveil  Spirituel">
            <a:extLst>
              <a:ext uri="{FF2B5EF4-FFF2-40B4-BE49-F238E27FC236}">
                <a16:creationId xmlns:a16="http://schemas.microsoft.com/office/drawing/2014/main" id="{A2294A4E-596C-4EEE-A712-3CBC65AE9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5336" y="43691"/>
            <a:ext cx="957833" cy="63739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0A229BA-C060-4899-AAA8-A89C9CAAE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43208" y="43690"/>
            <a:ext cx="1063440" cy="637393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6A557C77-66C9-40FB-9EEF-9A4428BB90DF}"/>
              </a:ext>
            </a:extLst>
          </p:cNvPr>
          <p:cNvSpPr txBox="1"/>
          <p:nvPr/>
        </p:nvSpPr>
        <p:spPr>
          <a:xfrm>
            <a:off x="5138979" y="539552"/>
            <a:ext cx="1749232" cy="20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>
                <a:solidFill>
                  <a:schemeClr val="bg1">
                    <a:lumMod val="65000"/>
                  </a:schemeClr>
                </a:solidFill>
              </a:rPr>
              <a:t>FP FS 0457v1 14 octobre 2021 </a:t>
            </a:r>
          </a:p>
        </p:txBody>
      </p:sp>
    </p:spTree>
    <p:extLst>
      <p:ext uri="{BB962C8B-B14F-4D97-AF65-F5344CB8AC3E}">
        <p14:creationId xmlns:p14="http://schemas.microsoft.com/office/powerpoint/2010/main" val="1395379652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Bureau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ureau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Bureau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731</TotalTime>
  <Words>630</Words>
  <Application>Microsoft Office PowerPoint</Application>
  <PresentationFormat>Affichage à l'écran (4:3)</PresentationFormat>
  <Paragraphs>104</Paragraphs>
  <Slides>4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</vt:i4>
      </vt:variant>
    </vt:vector>
  </HeadingPairs>
  <TitlesOfParts>
    <vt:vector size="8" baseType="lpstr">
      <vt:lpstr>Arial</vt:lpstr>
      <vt:lpstr>Calibri</vt:lpstr>
      <vt:lpstr>Wingdings</vt:lpstr>
      <vt:lpstr>Thème Office</vt:lpstr>
      <vt:lpstr>Présentation PowerPoint</vt:lpstr>
      <vt:lpstr>Présentation PowerPoint</vt:lpstr>
      <vt:lpstr>Présentation PowerPoint</vt:lpstr>
      <vt:lpstr>Présentation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Giblaine, Anais           UTC CCS</dc:creator>
  <cp:lastModifiedBy>FOURRIER, SABINE</cp:lastModifiedBy>
  <cp:revision>56</cp:revision>
  <dcterms:created xsi:type="dcterms:W3CDTF">2017-01-04T15:17:33Z</dcterms:created>
  <dcterms:modified xsi:type="dcterms:W3CDTF">2022-03-31T13:56:34Z</dcterms:modified>
</cp:coreProperties>
</file>